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8" r:id="rId12"/>
    <p:sldId id="267" r:id="rId13"/>
    <p:sldId id="26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499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000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94448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166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55094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94474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6457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5086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011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95532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458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8514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3323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5560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9888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520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6837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972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8779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028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222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364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12C81-7564-4B40-8C93-01D16CC8D460}" type="datetimeFigureOut">
              <a:rPr lang="en-US" smtClean="0"/>
              <a:t>2/21/2014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AFAC31-F538-418F-9514-44652524C4FE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26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GB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GB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118B6D-1343-4499-8476-DAEC4A7C4389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21/02/2014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1AA1A0-3A6C-4535-B0AE-6EF544E4CB6E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55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6"/>
          <p:cNvPicPr>
            <a:picLocks noChangeAspect="1" noChangeArrowheads="1"/>
          </p:cNvPicPr>
          <p:nvPr/>
        </p:nvPicPr>
        <p:blipFill>
          <a:blip r:embed="rId2"/>
          <a:srcRect b="24242"/>
          <a:stretch>
            <a:fillRect/>
          </a:stretch>
        </p:blipFill>
        <p:spPr bwMode="auto">
          <a:xfrm>
            <a:off x="1313644" y="42190"/>
            <a:ext cx="5850644" cy="1208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4" name="Picture 1" descr="BMB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3904" y="5532438"/>
            <a:ext cx="1882775" cy="979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5" name="Picture 2" descr="Logo_FI_engl_FranziusInstitut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33577" y="5778993"/>
            <a:ext cx="29527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6" name="Picture 0" descr="UNU-EHS_3c_NEW.jpg"/>
          <p:cNvPicPr>
            <a:picLocks noChangeAspect="1" noChangeArrowheads="1"/>
          </p:cNvPicPr>
          <p:nvPr/>
        </p:nvPicPr>
        <p:blipFill>
          <a:blip r:embed="rId5"/>
          <a:srcRect l="6003" t="15430" r="17561" b="13142"/>
          <a:stretch>
            <a:fillRect/>
          </a:stretch>
        </p:blipFill>
        <p:spPr bwMode="auto">
          <a:xfrm>
            <a:off x="1321841" y="5384500"/>
            <a:ext cx="2090737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LIPI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88119" y="5562624"/>
            <a:ext cx="827497" cy="10657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4254500"/>
            <a:ext cx="91440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Grand </a:t>
            </a:r>
            <a:r>
              <a:rPr lang="en-US" sz="2400" b="1" dirty="0" err="1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Sahid</a:t>
            </a:r>
            <a:r>
              <a:rPr lang="en-US" sz="24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 Jaya Hotel Jakarta, Indonesia </a:t>
            </a:r>
            <a:endParaRPr lang="de-DE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2400" b="1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February 19-22, 2014</a:t>
            </a:r>
            <a:endParaRPr lang="de-DE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eaLnBrk="0" hangingPunct="0">
              <a:defRPr/>
            </a:pPr>
            <a:r>
              <a:rPr lang="en-US" sz="2400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Organized by:</a:t>
            </a:r>
            <a:endParaRPr lang="de-DE" sz="2400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endParaRPr lang="de-D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56" name="Rectangle 8"/>
          <p:cNvSpPr>
            <a:spLocks noChangeArrowheads="1"/>
          </p:cNvSpPr>
          <p:nvPr/>
        </p:nvSpPr>
        <p:spPr bwMode="auto">
          <a:xfrm>
            <a:off x="6755124" y="4548474"/>
            <a:ext cx="1727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defRPr/>
            </a:pPr>
            <a:r>
              <a:rPr lang="de-DE" dirty="0">
                <a:latin typeface="Arial" pitchFamily="34" charset="0"/>
                <a:cs typeface="Arial" pitchFamily="34" charset="0"/>
              </a:rPr>
              <a:t/>
            </a:r>
            <a:br>
              <a:rPr lang="de-DE" dirty="0">
                <a:latin typeface="Arial" pitchFamily="34" charset="0"/>
                <a:cs typeface="Arial" pitchFamily="34" charset="0"/>
              </a:rPr>
            </a:br>
            <a:endParaRPr lang="de-DE" dirty="0">
              <a:latin typeface="Arial" pitchFamily="34" charset="0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dirty="0">
                <a:solidFill>
                  <a:srgbClr val="002060"/>
                </a:solidFill>
                <a:latin typeface="+mj-lt"/>
                <a:ea typeface="Times New Roman" pitchFamily="18" charset="0"/>
                <a:cs typeface="Arial" pitchFamily="34" charset="0"/>
              </a:rPr>
              <a:t>Supported by:</a:t>
            </a:r>
            <a:endParaRPr lang="de-DE" dirty="0">
              <a:solidFill>
                <a:srgbClr val="002060"/>
              </a:solidFill>
              <a:latin typeface="+mj-lt"/>
              <a:cs typeface="Arial" pitchFamily="34" charset="0"/>
            </a:endParaRPr>
          </a:p>
          <a:p>
            <a:pPr algn="ctr" eaLnBrk="0" hangingPunct="0">
              <a:defRPr/>
            </a:pPr>
            <a:r>
              <a:rPr lang="en-US" sz="1100" dirty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321" name="Rectangle 9"/>
          <p:cNvSpPr>
            <a:spLocks noChangeArrowheads="1"/>
          </p:cNvSpPr>
          <p:nvPr/>
        </p:nvSpPr>
        <p:spPr bwMode="auto">
          <a:xfrm>
            <a:off x="936625" y="453866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044" y="1700808"/>
            <a:ext cx="79934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3200" b="1" dirty="0" smtClean="0">
                <a:solidFill>
                  <a:srgbClr val="C00000"/>
                </a:solidFill>
              </a:rPr>
              <a:t>ROLE OF EDUCATIONAL ACTIVITIES (E.G,E-LEARNING) IN PROMOTING DISASTER RISK REDUCTION (DRR) &amp; CLIMATE CHANGE ADAPTATION (CCA)</a:t>
            </a:r>
            <a:endParaRPr lang="en-US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8630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408213" y="879535"/>
            <a:ext cx="165618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Input WS1+2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43808" y="741035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prstClr val="black"/>
                </a:solidFill>
              </a:rPr>
              <a:t>LIPI: Definition of Major Goals &amp; Aims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1065245" y="1971487"/>
            <a:ext cx="2858683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Workshop outcome</a:t>
            </a:r>
            <a:endParaRPr lang="en-GB" dirty="0">
              <a:solidFill>
                <a:prstClr val="black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783941" y="3094577"/>
            <a:ext cx="3515714" cy="14465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>
                <a:solidFill>
                  <a:prstClr val="black"/>
                </a:solidFill>
              </a:rPr>
              <a:t>Steering 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Responsibilities / Parties involved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Definition of the overarching scientific concept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Definitions for education program:</a:t>
            </a:r>
          </a:p>
          <a:p>
            <a:r>
              <a:rPr lang="id-ID" sz="1400" dirty="0" smtClean="0">
                <a:solidFill>
                  <a:prstClr val="black"/>
                </a:solidFill>
              </a:rPr>
              <a:t>        </a:t>
            </a:r>
            <a:r>
              <a:rPr lang="en-GB" sz="1400" dirty="0" smtClean="0">
                <a:solidFill>
                  <a:prstClr val="black"/>
                </a:solidFill>
              </a:rPr>
              <a:t>Scientific Context</a:t>
            </a:r>
            <a:endParaRPr lang="en-GB" dirty="0" smtClean="0">
              <a:solidFill>
                <a:prstClr val="black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406352" y="1355811"/>
            <a:ext cx="660749" cy="63054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>
            <a:stCxn id="5" idx="2"/>
          </p:cNvCxnSpPr>
          <p:nvPr/>
        </p:nvCxnSpPr>
        <p:spPr>
          <a:xfrm flipH="1">
            <a:off x="3274014" y="1387366"/>
            <a:ext cx="649914" cy="56744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509933" y="2369160"/>
            <a:ext cx="0" cy="702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/>
          <p:nvPr/>
        </p:nvCxnSpPr>
        <p:spPr>
          <a:xfrm flipV="1">
            <a:off x="3983933" y="1671085"/>
            <a:ext cx="1584176" cy="5097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5883831" y="44624"/>
            <a:ext cx="273630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0070C0"/>
                </a:solidFill>
              </a:rPr>
              <a:t>Getting the educational program started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5868144" y="1072805"/>
            <a:ext cx="216024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1. recording 1</a:t>
            </a:r>
            <a:r>
              <a:rPr lang="en-GB" baseline="30000" dirty="0" smtClean="0">
                <a:solidFill>
                  <a:srgbClr val="0070C0"/>
                </a:solidFill>
              </a:rPr>
              <a:t>st</a:t>
            </a:r>
            <a:r>
              <a:rPr lang="en-GB" dirty="0" smtClean="0">
                <a:solidFill>
                  <a:srgbClr val="0070C0"/>
                </a:solidFill>
              </a:rPr>
              <a:t> documentation / e-resources</a:t>
            </a:r>
            <a:endParaRPr lang="en-GB" dirty="0">
              <a:solidFill>
                <a:srgbClr val="0070C0"/>
              </a:solidFill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1187624" y="44624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Structural establishment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5854203" y="2105193"/>
            <a:ext cx="216024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2. populate existing form in Bonn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3" name="Gerade Verbindung mit Pfeil 22"/>
          <p:cNvCxnSpPr/>
          <p:nvPr/>
        </p:nvCxnSpPr>
        <p:spPr>
          <a:xfrm>
            <a:off x="4299655" y="4303596"/>
            <a:ext cx="1584176" cy="3677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feld 23"/>
          <p:cNvSpPr txBox="1"/>
          <p:nvPr/>
        </p:nvSpPr>
        <p:spPr>
          <a:xfrm>
            <a:off x="5906991" y="4171795"/>
            <a:ext cx="2160240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4. establishing the 1</a:t>
            </a:r>
            <a:r>
              <a:rPr lang="en-GB" baseline="30000" dirty="0" smtClean="0">
                <a:solidFill>
                  <a:srgbClr val="0070C0"/>
                </a:solidFill>
              </a:rPr>
              <a:t>st</a:t>
            </a:r>
            <a:r>
              <a:rPr lang="en-GB" dirty="0">
                <a:solidFill>
                  <a:srgbClr val="0070C0"/>
                </a:solidFill>
              </a:rPr>
              <a:t> </a:t>
            </a:r>
            <a:r>
              <a:rPr lang="en-GB" dirty="0" smtClean="0">
                <a:solidFill>
                  <a:srgbClr val="0070C0"/>
                </a:solidFill>
              </a:rPr>
              <a:t>courses / curriculum based on the steering board decision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25" name="Gerade Verbindung mit Pfeil 24"/>
          <p:cNvCxnSpPr/>
          <p:nvPr/>
        </p:nvCxnSpPr>
        <p:spPr>
          <a:xfrm>
            <a:off x="8667164" y="952417"/>
            <a:ext cx="0" cy="5319010"/>
          </a:xfrm>
          <a:prstGeom prst="straightConnector1">
            <a:avLst/>
          </a:prstGeom>
          <a:ln w="412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5400000">
            <a:off x="7483678" y="3288679"/>
            <a:ext cx="27363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b="1" dirty="0" smtClean="0">
                <a:solidFill>
                  <a:srgbClr val="0070C0"/>
                </a:solidFill>
              </a:rPr>
              <a:t>Timeline</a:t>
            </a:r>
            <a:endParaRPr lang="en-GB" b="1" dirty="0">
              <a:solidFill>
                <a:srgbClr val="0070C0"/>
              </a:solidFill>
            </a:endParaRPr>
          </a:p>
        </p:txBody>
      </p:sp>
      <p:sp>
        <p:nvSpPr>
          <p:cNvPr id="31" name="Textfeld 30"/>
          <p:cNvSpPr txBox="1"/>
          <p:nvPr/>
        </p:nvSpPr>
        <p:spPr>
          <a:xfrm>
            <a:off x="5883832" y="2873180"/>
            <a:ext cx="2504592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3. identification of appropriate e-</a:t>
            </a:r>
            <a:r>
              <a:rPr lang="en-GB" dirty="0" err="1" smtClean="0">
                <a:solidFill>
                  <a:srgbClr val="0070C0"/>
                </a:solidFill>
              </a:rPr>
              <a:t>lerning</a:t>
            </a:r>
            <a:r>
              <a:rPr lang="en-GB" dirty="0" smtClean="0">
                <a:solidFill>
                  <a:srgbClr val="0070C0"/>
                </a:solidFill>
              </a:rPr>
              <a:t> materials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srgbClr val="0070C0"/>
                </a:solidFill>
              </a:rPr>
              <a:t>Deriving templates</a:t>
            </a:r>
          </a:p>
        </p:txBody>
      </p:sp>
      <p:cxnSp>
        <p:nvCxnSpPr>
          <p:cNvPr id="32" name="Gerade Verbindung mit Pfeil 31"/>
          <p:cNvCxnSpPr/>
          <p:nvPr/>
        </p:nvCxnSpPr>
        <p:spPr>
          <a:xfrm>
            <a:off x="4136333" y="2333229"/>
            <a:ext cx="1431776" cy="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898738" y="5110514"/>
            <a:ext cx="3191695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>
                <a:solidFill>
                  <a:prstClr val="black"/>
                </a:solidFill>
              </a:rPr>
              <a:t>Program development  mission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lecture capturing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dirty="0" smtClean="0">
                <a:solidFill>
                  <a:prstClr val="black"/>
                </a:solidFill>
              </a:rPr>
              <a:t>curriculum</a:t>
            </a:r>
            <a:endParaRPr lang="en-GB" dirty="0" smtClean="0">
              <a:solidFill>
                <a:prstClr val="black"/>
              </a:solidFill>
            </a:endParaRPr>
          </a:p>
        </p:txBody>
      </p:sp>
      <p:cxnSp>
        <p:nvCxnSpPr>
          <p:cNvPr id="35" name="Gerade Verbindung mit Pfeil 34"/>
          <p:cNvCxnSpPr/>
          <p:nvPr/>
        </p:nvCxnSpPr>
        <p:spPr>
          <a:xfrm>
            <a:off x="4288733" y="3779880"/>
            <a:ext cx="1431776" cy="75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2494585" y="4407957"/>
            <a:ext cx="0" cy="702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5825764" y="5816534"/>
            <a:ext cx="2706676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</a:rPr>
              <a:t>5. Local setup of platform management in Jakarta</a:t>
            </a:r>
            <a:endParaRPr lang="en-GB" dirty="0">
              <a:solidFill>
                <a:srgbClr val="0070C0"/>
              </a:solidFill>
            </a:endParaRPr>
          </a:p>
        </p:txBody>
      </p:sp>
      <p:cxnSp>
        <p:nvCxnSpPr>
          <p:cNvPr id="38" name="Gerade Verbindung mit Pfeil 37"/>
          <p:cNvCxnSpPr/>
          <p:nvPr/>
        </p:nvCxnSpPr>
        <p:spPr>
          <a:xfrm flipV="1">
            <a:off x="4211960" y="5085268"/>
            <a:ext cx="1508549" cy="17480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4080905" y="5667907"/>
            <a:ext cx="1542631" cy="5709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243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0220"/>
            <a:ext cx="8229600" cy="1143000"/>
          </a:xfrm>
        </p:spPr>
        <p:txBody>
          <a:bodyPr/>
          <a:lstStyle/>
          <a:p>
            <a:r>
              <a:rPr lang="id-ID" dirty="0" smtClean="0"/>
              <a:t>TIMELINE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7612559"/>
              </p:ext>
            </p:extLst>
          </p:nvPr>
        </p:nvGraphicFramePr>
        <p:xfrm>
          <a:off x="395536" y="836712"/>
          <a:ext cx="8136904" cy="5750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2448"/>
                <a:gridCol w="1008112"/>
                <a:gridCol w="288032"/>
                <a:gridCol w="288032"/>
                <a:gridCol w="360040"/>
                <a:gridCol w="288032"/>
                <a:gridCol w="288032"/>
                <a:gridCol w="360040"/>
                <a:gridCol w="360040"/>
                <a:gridCol w="216024"/>
                <a:gridCol w="288032"/>
                <a:gridCol w="360040"/>
              </a:tblGrid>
              <a:tr h="169180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21 FEB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March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April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May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July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Aug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Sept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Oct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Nov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Dec</a:t>
                      </a:r>
                      <a:endParaRPr lang="en-US" dirty="0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id-ID" dirty="0" smtClean="0"/>
                        <a:t>Working Group Input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id-ID" dirty="0" smtClean="0"/>
                        <a:t>Decision major goals by LIPI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057381">
                <a:tc>
                  <a:txBody>
                    <a:bodyPr/>
                    <a:lstStyle/>
                    <a:p>
                      <a:r>
                        <a:rPr lang="id-ID" dirty="0" smtClean="0"/>
                        <a:t>Decision on a “Joint steering commitee” or “Joint academic Board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id-ID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en-US" dirty="0" smtClean="0"/>
                        <a:t>Definition of a step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id-ID" dirty="0" smtClean="0"/>
                        <a:t>E-learning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id-ID" dirty="0" smtClean="0"/>
                        <a:t>Short</a:t>
                      </a:r>
                      <a:r>
                        <a:rPr lang="id-ID" baseline="0" dirty="0" smtClean="0"/>
                        <a:t> Course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r>
                        <a:rPr lang="id-ID" dirty="0" smtClean="0"/>
                        <a:t>Research school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42882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Right Arrow 4"/>
          <p:cNvSpPr/>
          <p:nvPr/>
        </p:nvSpPr>
        <p:spPr>
          <a:xfrm>
            <a:off x="5451321" y="4509120"/>
            <a:ext cx="2880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5462191" y="5021850"/>
            <a:ext cx="2880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5496145" y="5401105"/>
            <a:ext cx="2880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Arrow 7"/>
          <p:cNvSpPr/>
          <p:nvPr/>
        </p:nvSpPr>
        <p:spPr>
          <a:xfrm>
            <a:off x="5455804" y="5871750"/>
            <a:ext cx="2880320" cy="1440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499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 smtClean="0"/>
              <a:t>THANK YOU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342" y="1600200"/>
            <a:ext cx="6833316" cy="4525963"/>
          </a:xfrm>
        </p:spPr>
      </p:pic>
    </p:spTree>
    <p:extLst>
      <p:ext uri="{BB962C8B-B14F-4D97-AF65-F5344CB8AC3E}">
        <p14:creationId xmlns:p14="http://schemas.microsoft.com/office/powerpoint/2010/main" val="83296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43541" y="2386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GROUP MODERATOR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327" y="298221"/>
            <a:ext cx="1481249" cy="981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583212" y="657079"/>
            <a:ext cx="1878887" cy="12444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831093" y="3951895"/>
            <a:ext cx="1509704" cy="9999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1429284" y="4214493"/>
            <a:ext cx="1980700" cy="13118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7401628" y="1812278"/>
            <a:ext cx="1833837" cy="12146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092041" y="4142396"/>
            <a:ext cx="2253275" cy="149242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690561" y="4226530"/>
            <a:ext cx="1944353" cy="128781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796785" y="4123904"/>
            <a:ext cx="2309118" cy="15294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0361" y="1636351"/>
            <a:ext cx="2245975" cy="14875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68277" y="829261"/>
            <a:ext cx="1866740" cy="123641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49203" y="4186968"/>
            <a:ext cx="1947011" cy="128957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6074" y="787557"/>
            <a:ext cx="1591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 smtClean="0"/>
              <a:t>RAPPORTEUR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573376" y="2297098"/>
            <a:ext cx="189855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1200" dirty="0" smtClean="0"/>
              <a:t>Joerg Szarzynki (UNU-EHS)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4669507" y="2467405"/>
            <a:ext cx="135152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R. Fajar Lubis (LIPI)</a:t>
            </a:r>
            <a:endParaRPr lang="en-US" sz="1200" dirty="0"/>
          </a:p>
        </p:txBody>
      </p:sp>
      <p:sp>
        <p:nvSpPr>
          <p:cNvPr id="19" name="Rectangle 18"/>
          <p:cNvSpPr/>
          <p:nvPr/>
        </p:nvSpPr>
        <p:spPr>
          <a:xfrm>
            <a:off x="6312327" y="1447467"/>
            <a:ext cx="1368452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Erick Tambo (UNU)</a:t>
            </a:r>
            <a:endParaRPr lang="en-US" sz="1200" dirty="0"/>
          </a:p>
        </p:txBody>
      </p:sp>
      <p:sp>
        <p:nvSpPr>
          <p:cNvPr id="20" name="Rectangle 19"/>
          <p:cNvSpPr/>
          <p:nvPr/>
        </p:nvSpPr>
        <p:spPr>
          <a:xfrm>
            <a:off x="5919854" y="3059507"/>
            <a:ext cx="171168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Syarifah Dalimunte (LIPI)</a:t>
            </a:r>
            <a:endParaRPr lang="en-US" sz="1200" dirty="0"/>
          </a:p>
        </p:txBody>
      </p:sp>
      <p:sp>
        <p:nvSpPr>
          <p:cNvPr id="21" name="Rectangle 20"/>
          <p:cNvSpPr/>
          <p:nvPr/>
        </p:nvSpPr>
        <p:spPr>
          <a:xfrm>
            <a:off x="6702478" y="6049722"/>
            <a:ext cx="103239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Rae Sita (LIPI)</a:t>
            </a:r>
            <a:endParaRPr lang="en-US" sz="1200" dirty="0"/>
          </a:p>
        </p:txBody>
      </p:sp>
      <p:sp>
        <p:nvSpPr>
          <p:cNvPr id="22" name="Rectangle 21"/>
          <p:cNvSpPr/>
          <p:nvPr/>
        </p:nvSpPr>
        <p:spPr>
          <a:xfrm>
            <a:off x="363629" y="3558510"/>
            <a:ext cx="221092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Gabriel  David (FI UNI Hannover)</a:t>
            </a:r>
            <a:endParaRPr lang="en-US" sz="1200" dirty="0"/>
          </a:p>
        </p:txBody>
      </p:sp>
      <p:sp>
        <p:nvSpPr>
          <p:cNvPr id="23" name="Rectangle 22"/>
          <p:cNvSpPr/>
          <p:nvPr/>
        </p:nvSpPr>
        <p:spPr>
          <a:xfrm>
            <a:off x="0" y="5878962"/>
            <a:ext cx="16078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Carsten Thoms (DAAD)</a:t>
            </a:r>
            <a:endParaRPr lang="en-US" sz="1200" dirty="0"/>
          </a:p>
        </p:txBody>
      </p:sp>
      <p:sp>
        <p:nvSpPr>
          <p:cNvPr id="24" name="Rectangle 23"/>
          <p:cNvSpPr/>
          <p:nvPr/>
        </p:nvSpPr>
        <p:spPr>
          <a:xfrm>
            <a:off x="1564623" y="5876568"/>
            <a:ext cx="171002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Riasasi Widiyana (UGM)</a:t>
            </a:r>
            <a:endParaRPr lang="en-US" sz="1200" dirty="0"/>
          </a:p>
        </p:txBody>
      </p:sp>
      <p:sp>
        <p:nvSpPr>
          <p:cNvPr id="25" name="Rectangle 24"/>
          <p:cNvSpPr/>
          <p:nvPr/>
        </p:nvSpPr>
        <p:spPr>
          <a:xfrm>
            <a:off x="3186636" y="6153567"/>
            <a:ext cx="172508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Jakob Rhyner (UNU-EHS)</a:t>
            </a:r>
            <a:endParaRPr lang="en-US" sz="1200" dirty="0"/>
          </a:p>
        </p:txBody>
      </p:sp>
      <p:sp>
        <p:nvSpPr>
          <p:cNvPr id="26" name="Rectangle 25"/>
          <p:cNvSpPr/>
          <p:nvPr/>
        </p:nvSpPr>
        <p:spPr>
          <a:xfrm>
            <a:off x="5117748" y="5904671"/>
            <a:ext cx="108997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d-ID" sz="1200" dirty="0" smtClean="0"/>
              <a:t>Velly A (BPPT)</a:t>
            </a:r>
            <a:endParaRPr lang="en-US" sz="1200" dirty="0"/>
          </a:p>
        </p:txBody>
      </p:sp>
      <p:sp>
        <p:nvSpPr>
          <p:cNvPr id="27" name="Rectangle 26"/>
          <p:cNvSpPr/>
          <p:nvPr/>
        </p:nvSpPr>
        <p:spPr>
          <a:xfrm>
            <a:off x="8085977" y="5301207"/>
            <a:ext cx="10469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1200" dirty="0" smtClean="0"/>
              <a:t>Faizal  Rachman (UGM)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40287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748671" y="1372011"/>
            <a:ext cx="6156178" cy="407746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1708" y="855381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Brainstorm: Major Ingredients for an educational framework.</a:t>
            </a:r>
          </a:p>
          <a:p>
            <a:endParaRPr lang="en-US" sz="2400" dirty="0" smtClean="0"/>
          </a:p>
          <a:p>
            <a:r>
              <a:rPr lang="en-US" sz="2400" dirty="0" smtClean="0"/>
              <a:t>•	Resources</a:t>
            </a:r>
          </a:p>
          <a:p>
            <a:r>
              <a:rPr lang="en-US" sz="2400" dirty="0" smtClean="0"/>
              <a:t>•	Information / Knowledge / </a:t>
            </a:r>
            <a:r>
              <a:rPr lang="id-ID" sz="2400" dirty="0" smtClean="0"/>
              <a:t>K</a:t>
            </a:r>
            <a:r>
              <a:rPr lang="en-US" sz="2400" dirty="0" err="1" smtClean="0"/>
              <a:t>nowledge</a:t>
            </a:r>
            <a:r>
              <a:rPr lang="en-US" sz="2400" dirty="0" smtClean="0"/>
              <a:t> Transfer</a:t>
            </a:r>
          </a:p>
          <a:p>
            <a:r>
              <a:rPr lang="en-US" sz="2400" dirty="0" smtClean="0"/>
              <a:t>•	Interdisciplinary Group (</a:t>
            </a:r>
            <a:r>
              <a:rPr lang="en-US" sz="2400" dirty="0" err="1" smtClean="0"/>
              <a:t>transmiting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•	Target Group (receiving)</a:t>
            </a:r>
          </a:p>
          <a:p>
            <a:r>
              <a:rPr lang="en-US" sz="2400" dirty="0" smtClean="0"/>
              <a:t>•	Communication Tools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3521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08454" y="1532306"/>
            <a:ext cx="5399584" cy="35763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3528" y="26064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Classification of problems: </a:t>
            </a:r>
            <a:endParaRPr lang="id-ID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Clear definition of target group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 smtClean="0"/>
              <a:t>A</a:t>
            </a:r>
            <a:r>
              <a:rPr lang="en-US" dirty="0" err="1" smtClean="0"/>
              <a:t>ppropriate</a:t>
            </a:r>
            <a:r>
              <a:rPr lang="en-US" dirty="0" smtClean="0"/>
              <a:t> knowledge transfer scheme to different stakeholders. (Communication)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Need to improve the understanding of need.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Content: What should be taught?</a:t>
            </a:r>
          </a:p>
        </p:txBody>
      </p:sp>
    </p:spTree>
    <p:extLst>
      <p:ext uri="{BB962C8B-B14F-4D97-AF65-F5344CB8AC3E}">
        <p14:creationId xmlns:p14="http://schemas.microsoft.com/office/powerpoint/2010/main" val="2652251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520490" y="1384168"/>
            <a:ext cx="6228184" cy="412516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74316" y="692696"/>
            <a:ext cx="374441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/>
              <a:t>Target groups: </a:t>
            </a:r>
          </a:p>
          <a:p>
            <a:pPr marL="342900" indent="-342900">
              <a:buAutoNum type="arabicPeriod"/>
            </a:pPr>
            <a:r>
              <a:rPr lang="en-US" sz="2800" dirty="0" smtClean="0"/>
              <a:t>Academia</a:t>
            </a:r>
            <a:endParaRPr lang="id-ID" sz="2800" dirty="0" smtClean="0"/>
          </a:p>
          <a:p>
            <a:pPr marL="342900" indent="-342900">
              <a:buAutoNum type="arabicPeriod"/>
            </a:pPr>
            <a:r>
              <a:rPr lang="id-ID" sz="2800" dirty="0" smtClean="0"/>
              <a:t>P</a:t>
            </a:r>
            <a:r>
              <a:rPr lang="en-US" sz="2800" dirty="0" err="1" smtClean="0"/>
              <a:t>olicy</a:t>
            </a:r>
            <a:r>
              <a:rPr lang="id-ID" sz="2800" dirty="0" smtClean="0"/>
              <a:t> Maker</a:t>
            </a:r>
          </a:p>
          <a:p>
            <a:pPr marL="342900" indent="-342900">
              <a:buAutoNum type="arabicPeriod"/>
            </a:pPr>
            <a:r>
              <a:rPr lang="id-ID" sz="2800" dirty="0" smtClean="0"/>
              <a:t>P</a:t>
            </a:r>
            <a:r>
              <a:rPr lang="en-US" sz="2800" dirty="0" err="1" smtClean="0"/>
              <a:t>ublic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97827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652349" y="1396325"/>
            <a:ext cx="6300192" cy="417285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5230" y="376643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“open” framework, which can be adapted for every expert to contribute</a:t>
            </a:r>
            <a:endParaRPr lang="id-ID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Framework</a:t>
            </a:r>
            <a:r>
              <a:rPr lang="id-ID" sz="2400" dirty="0" smtClean="0"/>
              <a:t> elements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1.	research school</a:t>
            </a:r>
          </a:p>
          <a:p>
            <a:r>
              <a:rPr lang="en-US" sz="2400" dirty="0" smtClean="0"/>
              <a:t>2.	short courses / summer school</a:t>
            </a:r>
          </a:p>
          <a:p>
            <a:r>
              <a:rPr lang="en-US" sz="2400" dirty="0" smtClean="0"/>
              <a:t>3.	exchange programs</a:t>
            </a:r>
          </a:p>
          <a:p>
            <a:r>
              <a:rPr lang="en-US" sz="2400" dirty="0" smtClean="0"/>
              <a:t>4.	(international) internship</a:t>
            </a:r>
          </a:p>
          <a:p>
            <a:r>
              <a:rPr lang="en-US" sz="2400" dirty="0" smtClean="0"/>
              <a:t>5.	e-learning/technology-enhanced learning</a:t>
            </a:r>
          </a:p>
          <a:p>
            <a:r>
              <a:rPr lang="en-US" sz="2400" dirty="0" smtClean="0"/>
              <a:t>6.	joint degree program</a:t>
            </a:r>
          </a:p>
          <a:p>
            <a:r>
              <a:rPr lang="en-US" sz="2400" dirty="0" smtClean="0"/>
              <a:t>7.	</a:t>
            </a:r>
            <a:r>
              <a:rPr lang="id-ID" sz="2400" dirty="0" smtClean="0"/>
              <a:t>Action based learning, </a:t>
            </a:r>
            <a:r>
              <a:rPr lang="en-US" sz="2400" dirty="0" smtClean="0"/>
              <a:t>field lab experience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5624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386455" y="1310289"/>
            <a:ext cx="5364088" cy="35528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467544" y="620688"/>
            <a:ext cx="4572000" cy="452431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/>
              <a:t>Partners:</a:t>
            </a:r>
          </a:p>
          <a:p>
            <a:r>
              <a:rPr lang="en-US" sz="2400" dirty="0" smtClean="0"/>
              <a:t>1.	LIPI</a:t>
            </a:r>
          </a:p>
          <a:p>
            <a:r>
              <a:rPr lang="en-US" sz="2400" dirty="0" smtClean="0"/>
              <a:t>2.	UNU, </a:t>
            </a:r>
            <a:r>
              <a:rPr lang="en-US" sz="2400" dirty="0" err="1" smtClean="0"/>
              <a:t>Franzius</a:t>
            </a:r>
            <a:r>
              <a:rPr lang="en-US" sz="2400" dirty="0" smtClean="0"/>
              <a:t> Institute,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r>
              <a:rPr lang="en-US" sz="2400" dirty="0" smtClean="0"/>
              <a:t>-------------------------------------</a:t>
            </a:r>
          </a:p>
          <a:p>
            <a:r>
              <a:rPr lang="en-US" sz="2400" dirty="0" smtClean="0"/>
              <a:t>3.	university networks</a:t>
            </a:r>
          </a:p>
          <a:p>
            <a:r>
              <a:rPr lang="en-US" sz="2400" dirty="0" smtClean="0"/>
              <a:t>•	marine education network (</a:t>
            </a:r>
            <a:r>
              <a:rPr lang="en-US" sz="2400" dirty="0" err="1" smtClean="0"/>
              <a:t>maredunet</a:t>
            </a:r>
            <a:r>
              <a:rPr lang="id-ID" sz="2400" dirty="0" smtClean="0"/>
              <a:t>, </a:t>
            </a:r>
            <a:r>
              <a:rPr lang="en-US" sz="2400" dirty="0" err="1" smtClean="0"/>
              <a:t>embrio</a:t>
            </a:r>
            <a:r>
              <a:rPr lang="id-ID" sz="2400" dirty="0" smtClean="0"/>
              <a:t>)</a:t>
            </a:r>
            <a:endParaRPr lang="en-US" sz="2400" dirty="0" smtClean="0"/>
          </a:p>
          <a:p>
            <a:r>
              <a:rPr lang="en-US" sz="2400" dirty="0" smtClean="0"/>
              <a:t>•	(…)</a:t>
            </a:r>
          </a:p>
          <a:p>
            <a:r>
              <a:rPr lang="en-US" sz="2400" dirty="0" smtClean="0"/>
              <a:t>4.	national and international universities</a:t>
            </a:r>
          </a:p>
          <a:p>
            <a:r>
              <a:rPr lang="en-US" sz="2400" dirty="0" smtClean="0"/>
              <a:t>5.	related institutes and ministries </a:t>
            </a:r>
            <a:r>
              <a:rPr lang="id-ID" sz="2400" dirty="0" smtClean="0"/>
              <a:t>(UNIDO, BPPT, DKP, etc)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436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475656" y="332656"/>
            <a:ext cx="6552728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E-Learning:</a:t>
            </a:r>
          </a:p>
          <a:p>
            <a:r>
              <a:rPr lang="en-US" sz="2400" dirty="0" smtClean="0"/>
              <a:t>1.	resources</a:t>
            </a:r>
          </a:p>
          <a:p>
            <a:r>
              <a:rPr lang="en-US" sz="2400" dirty="0" smtClean="0"/>
              <a:t>2.	platform</a:t>
            </a:r>
          </a:p>
          <a:p>
            <a:r>
              <a:rPr lang="en-US" sz="2400" dirty="0" smtClean="0"/>
              <a:t>3.	internet connections</a:t>
            </a:r>
          </a:p>
          <a:p>
            <a:r>
              <a:rPr lang="en-US" sz="2400" dirty="0" smtClean="0"/>
              <a:t>4.	technical devices</a:t>
            </a:r>
          </a:p>
          <a:p>
            <a:r>
              <a:rPr lang="en-US" sz="2400" dirty="0" smtClean="0"/>
              <a:t>5.	human </a:t>
            </a:r>
            <a:r>
              <a:rPr lang="en-US" sz="2400" dirty="0" err="1" smtClean="0"/>
              <a:t>ressources</a:t>
            </a:r>
            <a:endParaRPr lang="en-US" sz="2400" dirty="0" smtClean="0"/>
          </a:p>
          <a:p>
            <a:r>
              <a:rPr lang="en-US" sz="2400" dirty="0" smtClean="0"/>
              <a:t>6.	financial </a:t>
            </a:r>
            <a:r>
              <a:rPr lang="en-US" sz="2400" dirty="0" err="1" smtClean="0"/>
              <a:t>ressources</a:t>
            </a:r>
            <a:endParaRPr lang="en-US" sz="2400" dirty="0" smtClean="0"/>
          </a:p>
          <a:p>
            <a:r>
              <a:rPr lang="en-US" sz="2400" dirty="0" smtClean="0"/>
              <a:t>7.	training capacities</a:t>
            </a:r>
          </a:p>
          <a:p>
            <a:r>
              <a:rPr lang="en-US" sz="2400" dirty="0" smtClean="0"/>
              <a:t>8.	formats:</a:t>
            </a:r>
          </a:p>
          <a:p>
            <a:r>
              <a:rPr lang="en-US" sz="2400" dirty="0" smtClean="0"/>
              <a:t>a.	e-lectures</a:t>
            </a:r>
          </a:p>
          <a:p>
            <a:r>
              <a:rPr lang="en-US" sz="2400" dirty="0" smtClean="0"/>
              <a:t>b.	webinars</a:t>
            </a:r>
          </a:p>
          <a:p>
            <a:r>
              <a:rPr lang="en-US" sz="2400" dirty="0" smtClean="0"/>
              <a:t>c.	offline database (CD, USB-Stick, etc.)</a:t>
            </a:r>
          </a:p>
          <a:p>
            <a:r>
              <a:rPr lang="en-US" sz="2400" dirty="0" smtClean="0"/>
              <a:t>d.	podcasts, community radio and TV shows</a:t>
            </a:r>
          </a:p>
          <a:p>
            <a:pPr marL="342900" indent="-342900">
              <a:buAutoNum type="alphaLcPeriod" startAt="5"/>
            </a:pPr>
            <a:r>
              <a:rPr lang="en-US" sz="2400" dirty="0" smtClean="0"/>
              <a:t>mobile learning</a:t>
            </a:r>
            <a:endParaRPr lang="id-ID" sz="2400" dirty="0" smtClean="0"/>
          </a:p>
          <a:p>
            <a:endParaRPr lang="en-US" sz="2400" dirty="0" smtClean="0"/>
          </a:p>
          <a:p>
            <a:r>
              <a:rPr lang="en-US" sz="2400" dirty="0" smtClean="0"/>
              <a:t>Finally: Quality assurance (ECB-Check etc.)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940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59935">
            <a:off x="457200" y="274638"/>
            <a:ext cx="8229600" cy="1143000"/>
          </a:xfrm>
        </p:spPr>
        <p:txBody>
          <a:bodyPr/>
          <a:lstStyle/>
          <a:p>
            <a:r>
              <a:rPr lang="id-ID" dirty="0" smtClean="0"/>
              <a:t>WORK PLAN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927373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id-ID" dirty="0" smtClean="0"/>
              <a:t>TIME FRAME: </a:t>
            </a:r>
            <a:r>
              <a:rPr lang="id-ID" dirty="0"/>
              <a:t>2-4 </a:t>
            </a:r>
            <a:r>
              <a:rPr lang="id-ID" dirty="0" smtClean="0"/>
              <a:t>YEARS</a:t>
            </a:r>
            <a:endParaRPr lang="id-ID" dirty="0"/>
          </a:p>
          <a:p>
            <a:r>
              <a:rPr lang="id-ID" dirty="0" smtClean="0"/>
              <a:t>INPUT FROM WG 1+2 plus further extensions</a:t>
            </a:r>
          </a:p>
          <a:p>
            <a:r>
              <a:rPr lang="id-ID" dirty="0" smtClean="0"/>
              <a:t>LIPI: DEFINITION OF MAJOR GOALS AND MILESTONES</a:t>
            </a:r>
          </a:p>
          <a:p>
            <a:r>
              <a:rPr lang="id-ID" dirty="0" smtClean="0"/>
              <a:t>ESTABLISHMENT OF A </a:t>
            </a:r>
            <a:r>
              <a:rPr lang="id-ID" b="1" i="1" dirty="0" smtClean="0"/>
              <a:t>JOINT ACADEMIC BOARD</a:t>
            </a:r>
          </a:p>
          <a:p>
            <a:r>
              <a:rPr lang="id-ID" dirty="0" smtClean="0"/>
              <a:t>RESOURCE ALLOCATION AND FUNDING OPTIONS</a:t>
            </a:r>
          </a:p>
          <a:p>
            <a:r>
              <a:rPr lang="id-ID" dirty="0" smtClean="0"/>
              <a:t>CURRICULUM DEVELOPMENT or PROGRAM DESCRIPTION</a:t>
            </a:r>
          </a:p>
          <a:p>
            <a:r>
              <a:rPr lang="id-ID" u="sng" dirty="0" smtClean="0"/>
              <a:t>STRUCTURAL ELEMENTS: </a:t>
            </a:r>
          </a:p>
          <a:p>
            <a:pPr>
              <a:buFontTx/>
              <a:buChar char="-"/>
            </a:pPr>
            <a:r>
              <a:rPr lang="id-ID" dirty="0"/>
              <a:t>E-LEARNING (E LECTURES, WEBINARS etc.)</a:t>
            </a:r>
          </a:p>
          <a:p>
            <a:pPr>
              <a:buFontTx/>
              <a:buChar char="-"/>
            </a:pPr>
            <a:r>
              <a:rPr lang="id-ID" dirty="0" smtClean="0"/>
              <a:t>SHORT COURSE</a:t>
            </a:r>
          </a:p>
          <a:p>
            <a:pPr>
              <a:buFontTx/>
              <a:buChar char="-"/>
            </a:pPr>
            <a:r>
              <a:rPr lang="id-ID" dirty="0"/>
              <a:t>RESEARCH </a:t>
            </a:r>
            <a:r>
              <a:rPr lang="id-ID" dirty="0" smtClean="0"/>
              <a:t>SCHOOL (Joint Master or PhD Program)</a:t>
            </a:r>
            <a:endParaRPr lang="id-ID" dirty="0"/>
          </a:p>
          <a:p>
            <a:pPr>
              <a:buFontTx/>
              <a:buChar char="-"/>
            </a:pPr>
            <a:endParaRPr lang="id-ID" dirty="0" smtClean="0"/>
          </a:p>
          <a:p>
            <a:pPr marL="0" indent="0">
              <a:buNone/>
            </a:pPr>
            <a:endParaRPr lang="id-ID" dirty="0" smtClean="0"/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2178545">
            <a:off x="1979712" y="764704"/>
            <a:ext cx="5426357" cy="923330"/>
          </a:xfrm>
          <a:prstGeom prst="rect">
            <a:avLst/>
          </a:prstGeom>
          <a:noFill/>
          <a:scene3d>
            <a:camera prst="orthographicFront">
              <a:rot lat="0" lon="0" rev="2400000"/>
            </a:camera>
            <a:lightRig rig="threePt" dir="t"/>
          </a:scene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id-ID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GETTING STARTED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74457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Bildschirmpräsentation (4:3)</PresentationFormat>
  <Paragraphs>128</Paragraphs>
  <Slides>12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2</vt:i4>
      </vt:variant>
      <vt:variant>
        <vt:lpstr>Folientitel</vt:lpstr>
      </vt:variant>
      <vt:variant>
        <vt:i4>12</vt:i4>
      </vt:variant>
    </vt:vector>
  </HeadingPairs>
  <TitlesOfParts>
    <vt:vector size="14" baseType="lpstr">
      <vt:lpstr>Office Theme</vt:lpstr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WORK PLAN</vt:lpstr>
      <vt:lpstr>PowerPoint-Präsentation</vt:lpstr>
      <vt:lpstr>TIMELINE</vt:lpstr>
      <vt:lpstr>THANK YOU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Fajar Lubis</dc:creator>
  <cp:lastModifiedBy>tambo</cp:lastModifiedBy>
  <cp:revision>14</cp:revision>
  <dcterms:created xsi:type="dcterms:W3CDTF">2014-02-20T23:22:00Z</dcterms:created>
  <dcterms:modified xsi:type="dcterms:W3CDTF">2014-02-21T04:46:37Z</dcterms:modified>
</cp:coreProperties>
</file>